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602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5463C8-7055-4D21-9CCE-0A8D8BCB3428}" type="datetimeFigureOut">
              <a:rPr lang="en-GB" smtClean="0"/>
              <a:t>25/03/2025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FDF048-A226-4019-A936-3598F2167071}" type="slidenum">
              <a:rPr lang="en-GB" smtClean="0"/>
              <a:t>‹#›</a:t>
            </a:fld>
            <a:endParaRPr lang="en-GB"/>
          </a:p>
        </p:txBody>
      </p:sp>
    </p:spTree>
    <p:extLst>
      <p:ext uri="{BB962C8B-B14F-4D97-AF65-F5344CB8AC3E}">
        <p14:creationId xmlns:p14="http://schemas.microsoft.com/office/powerpoint/2010/main" val="4064958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FFDF048-A226-4019-A936-3598F2167071}" type="slidenum">
              <a:rPr lang="en-GB" smtClean="0"/>
              <a:t>4</a:t>
            </a:fld>
            <a:endParaRPr lang="en-GB"/>
          </a:p>
        </p:txBody>
      </p:sp>
    </p:spTree>
    <p:extLst>
      <p:ext uri="{BB962C8B-B14F-4D97-AF65-F5344CB8AC3E}">
        <p14:creationId xmlns:p14="http://schemas.microsoft.com/office/powerpoint/2010/main" val="3178186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25/3/2025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25/3/2025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hr-excellence-awards-my/wp-content/uploads/sites/5/2025/02/HREAMY2025_Category-Descriptions.pdf" TargetMode="External"/><Relationship Id="rId1" Type="http://schemas.openxmlformats.org/officeDocument/2006/relationships/slideLayout" Target="../slideLayouts/slideLayout2.xml"/><Relationship Id="rId4" Type="http://schemas.openxmlformats.org/officeDocument/2006/relationships/hyperlink" Target="mailto:carizar@humanresourcesonline.ne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4451927" y="5150996"/>
            <a:ext cx="6012261" cy="338554"/>
          </a:xfrm>
          <a:prstGeom prst="rect">
            <a:avLst/>
          </a:prstGeom>
          <a:noFill/>
        </p:spPr>
        <p:txBody>
          <a:bodyPr wrap="square" rtlCol="0">
            <a:spAutoFit/>
          </a:bodyPr>
          <a:lstStyle/>
          <a:p>
            <a:r>
              <a:rPr lang="en-US" sz="1600" dirty="0">
                <a:solidFill>
                  <a:schemeClr val="bg1"/>
                </a:solidFill>
                <a:latin typeface="Arial" panose="020B0604020202020204" pitchFamily="34" charset="0"/>
                <a:ea typeface="DIN 2014 Bold" pitchFamily="34" charset="0"/>
                <a:cs typeface="Arial" panose="020B0604020202020204" pitchFamily="34" charset="0"/>
              </a:rPr>
              <a:t>ENTRY FORM (TALENT)</a:t>
            </a:r>
            <a:endParaRPr lang="en-SG" sz="1600"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48509"/>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HR policy changes?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your nominee could benefit from in the future?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your team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56500" y="1385457"/>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76218"/>
            <a:ext cx="11823576" cy="487679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r>
              <a:rPr lang="en-US" b="1" kern="1200" dirty="0">
                <a:solidFill>
                  <a:schemeClr val="tx1"/>
                </a:solidFill>
                <a:latin typeface="Helvetica CE 55 Roman" panose="02000503040000020004" pitchFamily="2" charset="0"/>
                <a:ea typeface="+mn-ea"/>
                <a:cs typeface="+mn-cs"/>
              </a:rPr>
              <a:t>DECLARATION </a:t>
            </a:r>
          </a:p>
          <a:p>
            <a:r>
              <a:rPr lang="en-US" b="1" kern="1200" dirty="0">
                <a:solidFill>
                  <a:schemeClr val="tx1"/>
                </a:solidFill>
                <a:latin typeface="Helvetica CE 55 Roman" panose="02000503040000020004" pitchFamily="2" charset="0"/>
                <a:ea typeface="+mn-ea"/>
                <a:cs typeface="+mn-cs"/>
              </a:rPr>
              <a:t> </a:t>
            </a:r>
          </a:p>
          <a:p>
            <a:r>
              <a:rPr lang="en-US" b="1" kern="1200" dirty="0">
                <a:solidFill>
                  <a:schemeClr val="tx1"/>
                </a:solidFill>
                <a:latin typeface="Helvetica CE 55 Roman" panose="02000503040000020004" pitchFamily="2" charset="0"/>
                <a:ea typeface="+mn-ea"/>
                <a:cs typeface="+mn-cs"/>
                <a:sym typeface="Wingdings 2"/>
              </a:rPr>
              <a:t></a:t>
            </a:r>
            <a:r>
              <a:rPr lang="en-US" b="0" kern="1200" dirty="0">
                <a:solidFill>
                  <a:schemeClr val="tx1"/>
                </a:solidFill>
                <a:latin typeface="Helvetica CE 55 Roman" panose="02000503040000020004" pitchFamily="2" charset="0"/>
                <a:ea typeface="+mn-ea"/>
                <a:cs typeface="+mn-cs"/>
              </a:rPr>
              <a:t> </a:t>
            </a:r>
            <a:r>
              <a:rPr lang="en-US" b="0" i="0" kern="1200" dirty="0">
                <a:solidFill>
                  <a:schemeClr val="tx1"/>
                </a:solidFill>
                <a:latin typeface="Helvetica CE 55 Roman" panose="02000503040000020004" pitchFamily="2" charset="0"/>
                <a:ea typeface="+mn-ea"/>
                <a:cs typeface="+mn-cs"/>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Helvetica CE 55 Roman" panose="02000503040000020004" pitchFamily="2" charset="0"/>
              <a:ea typeface="+mn-ea"/>
              <a:cs typeface="+mn-cs"/>
            </a:endParaRPr>
          </a:p>
          <a:p>
            <a:pPr algn="ctr"/>
            <a:r>
              <a:rPr lang="en-AU" b="1" kern="1200" dirty="0">
                <a:solidFill>
                  <a:schemeClr val="tx1"/>
                </a:solidFill>
                <a:latin typeface="Helvetica CE 55 Roman" panose="02000503040000020004" pitchFamily="2" charset="0"/>
                <a:ea typeface="+mn-ea"/>
                <a:cs typeface="+mn-cs"/>
              </a:rPr>
              <a:t>-THE END- </a:t>
            </a:r>
            <a:endParaRPr lang="en-US" b="1" kern="1200" dirty="0">
              <a:solidFill>
                <a:schemeClr val="tx1"/>
              </a:solidFill>
              <a:latin typeface="Helvetica CE 55 Roman" panose="02000503040000020004" pitchFamily="2" charset="0"/>
              <a:ea typeface="+mn-ea"/>
              <a:cs typeface="+mn-cs"/>
            </a:endParaRPr>
          </a:p>
          <a:p>
            <a:pPr algn="ctr">
              <a:lnSpc>
                <a:spcPct val="115000"/>
              </a:lnSpc>
              <a:spcAft>
                <a:spcPts val="1000"/>
              </a:spcAft>
            </a:pPr>
            <a:r>
              <a:rPr lang="en-AU" dirty="0">
                <a:effectLst/>
                <a:latin typeface="Arial" panose="020B0604020202020204" pitchFamily="34" charset="0"/>
                <a:ea typeface="Calibri" panose="020F0502020204030204" pitchFamily="34" charset="0"/>
                <a:cs typeface="Times New Roman" panose="02020603050405020304" pitchFamily="18" charset="0"/>
              </a:rPr>
              <a:t> </a:t>
            </a:r>
            <a:endParaRPr lang="en-SG"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01064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9406202"/>
              </p:ext>
            </p:extLst>
          </p:nvPr>
        </p:nvGraphicFramePr>
        <p:xfrm>
          <a:off x="1269508" y="3478121"/>
          <a:ext cx="9747680" cy="2362907"/>
        </p:xfrm>
        <a:graphic>
          <a:graphicData uri="http://schemas.openxmlformats.org/drawingml/2006/table">
            <a:tbl>
              <a:tblPr firstRow="1" bandRow="1">
                <a:tableStyleId>{5C22544A-7EE6-4342-B048-85BDC9FD1C3A}</a:tableStyleId>
              </a:tblPr>
              <a:tblGrid>
                <a:gridCol w="4140690">
                  <a:extLst>
                    <a:ext uri="{9D8B030D-6E8A-4147-A177-3AD203B41FA5}">
                      <a16:colId xmlns:a16="http://schemas.microsoft.com/office/drawing/2014/main" val="2365144665"/>
                    </a:ext>
                  </a:extLst>
                </a:gridCol>
                <a:gridCol w="5606990">
                  <a:extLst>
                    <a:ext uri="{9D8B030D-6E8A-4147-A177-3AD203B41FA5}">
                      <a16:colId xmlns:a16="http://schemas.microsoft.com/office/drawing/2014/main" val="168321977"/>
                    </a:ext>
                  </a:extLst>
                </a:gridCol>
              </a:tblGrid>
              <a:tr h="1051802">
                <a:tc>
                  <a:txBody>
                    <a:bodyPr/>
                    <a:lstStyle/>
                    <a:p>
                      <a:pPr>
                        <a:lnSpc>
                          <a:spcPct val="115000"/>
                        </a:lnSpc>
                        <a:spcBef>
                          <a:spcPts val="1200"/>
                        </a:spcBef>
                        <a:spcAft>
                          <a:spcPts val="1000"/>
                        </a:spcAft>
                      </a:pPr>
                      <a:r>
                        <a:rPr lang="en-SG"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Name of Candidate</a:t>
                      </a:r>
                      <a:endParaRPr lang="en-SG" sz="14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4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400" b="1" i="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4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40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4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437035">
                <a:tc>
                  <a:txBody>
                    <a:bodyPr/>
                    <a:lstStyle/>
                    <a:p>
                      <a:pPr>
                        <a:lnSpc>
                          <a:spcPct val="115000"/>
                        </a:lnSpc>
                        <a:spcAft>
                          <a:spcPts val="1000"/>
                        </a:spcAft>
                      </a:pPr>
                      <a:r>
                        <a:rPr lang="en-AU" sz="1400" b="1">
                          <a:solidFill>
                            <a:srgbClr val="000000"/>
                          </a:solidFill>
                          <a:effectLst/>
                          <a:latin typeface="Arial" panose="020B0604020202020204" pitchFamily="34" charset="0"/>
                          <a:ea typeface="Calibri" panose="020F0502020204030204" pitchFamily="34" charset="0"/>
                          <a:cs typeface="Arial" panose="020B0604020202020204" pitchFamily="34" charset="0"/>
                        </a:rPr>
                        <a:t>Designation</a:t>
                      </a:r>
                      <a:endParaRPr lang="en-SG"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4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437035">
                <a:tc>
                  <a:txBody>
                    <a:bodyPr/>
                    <a:lstStyle/>
                    <a:p>
                      <a:pPr>
                        <a:lnSpc>
                          <a:spcPct val="115000"/>
                        </a:lnSpc>
                        <a:spcAft>
                          <a:spcPts val="1000"/>
                        </a:spcAft>
                      </a:pPr>
                      <a:r>
                        <a:rPr lang="en-AU"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4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SINGAPORE</a:t>
                      </a:r>
                      <a:endParaRPr lang="en-SG"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437035">
                <a:tc>
                  <a:txBody>
                    <a:bodyPr/>
                    <a:lstStyle/>
                    <a:p>
                      <a:pPr>
                        <a:lnSpc>
                          <a:spcPct val="115000"/>
                        </a:lnSpc>
                        <a:spcAft>
                          <a:spcPts val="1000"/>
                        </a:spcAft>
                      </a:pPr>
                      <a:r>
                        <a:rPr lang="en-AU" sz="14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r>
                        <a:rPr lang="en-AU" sz="14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This is only for talent categories</a:t>
                      </a:r>
                      <a:endParaRPr lang="en-SG"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428452"/>
            <a:ext cx="10579962" cy="2000548"/>
          </a:xfrm>
          <a:prstGeom prst="rect">
            <a:avLst/>
          </a:prstGeom>
          <a:noFill/>
        </p:spPr>
        <p:txBody>
          <a:bodyPr wrap="square">
            <a:spAutoFit/>
          </a:bodyPr>
          <a:lstStyle/>
          <a:p>
            <a:pPr algn="ctr"/>
            <a:r>
              <a:rPr lang="en-US" sz="4000" b="1" dirty="0">
                <a:solidFill>
                  <a:schemeClr val="accent2"/>
                </a:solidFill>
                <a:latin typeface="Arial" panose="020B0604020202020204" pitchFamily="34" charset="0"/>
                <a:cs typeface="Arial" panose="020B0604020202020204" pitchFamily="34" charset="0"/>
              </a:rPr>
              <a:t>AWARD ENTRY FORM</a:t>
            </a:r>
            <a:br>
              <a:rPr lang="en-US" sz="4000" b="1" dirty="0">
                <a:solidFill>
                  <a:schemeClr val="accent2"/>
                </a:solidFill>
                <a:latin typeface="Arial" panose="020B0604020202020204" pitchFamily="34" charset="0"/>
                <a:cs typeface="Arial" panose="020B0604020202020204" pitchFamily="34" charset="0"/>
              </a:rPr>
            </a:br>
            <a:br>
              <a:rPr lang="en-US" sz="1000" b="1" dirty="0">
                <a:solidFill>
                  <a:schemeClr val="accent2"/>
                </a:solidFill>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organiser once the entry form has been submitted.</a:t>
            </a:r>
          </a:p>
          <a:p>
            <a:pPr algn="ctr"/>
            <a:endParaRPr lang="en-US" sz="2000" dirty="0">
              <a:latin typeface="Arial" panose="020B0604020202020204" pitchFamily="34" charset="0"/>
              <a:cs typeface="Arial" panose="020B0604020202020204" pitchFamily="34" charset="0"/>
            </a:endParaRPr>
          </a:p>
          <a:p>
            <a:pPr algn="ctr"/>
            <a:r>
              <a:rPr lang="en-US" sz="1200" i="1" dirty="0">
                <a:latin typeface="Arial" panose="020B0604020202020204" pitchFamily="34" charset="0"/>
                <a:cs typeface="Arial" panose="020B0604020202020204" pitchFamily="34" charset="0"/>
              </a:rPr>
              <a:t>This entry form is for Talent Categories (Cat 40-43) only</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300107"/>
            <a:ext cx="11152203" cy="3108543"/>
          </a:xfrm>
          <a:prstGeom prst="rect">
            <a:avLst/>
          </a:prstGeom>
          <a:noFill/>
        </p:spPr>
        <p:txBody>
          <a:bodyPr wrap="square">
            <a:spAutoFit/>
          </a:bodyPr>
          <a:lstStyle/>
          <a:p>
            <a:r>
              <a:rPr lang="en-US" sz="1400" b="1" dirty="0">
                <a:solidFill>
                  <a:srgbClr val="E46025"/>
                </a:solidFill>
                <a:latin typeface="Arial" panose="020B0604020202020204" pitchFamily="34" charset="0"/>
                <a:cs typeface="Arial" panose="020B0604020202020204" pitchFamily="34" charset="0"/>
              </a:rPr>
              <a:t>GUIDELINES</a:t>
            </a:r>
            <a:endParaRPr lang="en-US" sz="1400" dirty="0">
              <a:solidFill>
                <a:srgbClr val="E46025"/>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Singapore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dirty="0">
                <a:solidFill>
                  <a:srgbClr val="E46025"/>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endParaRPr lang="en-US" sz="1400"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7" y="4548084"/>
            <a:ext cx="11757140" cy="2543004"/>
          </a:xfrm>
          <a:prstGeom prst="rect">
            <a:avLst/>
          </a:prstGeom>
          <a:noFill/>
        </p:spPr>
        <p:txBody>
          <a:bodyPr wrap="square" numCol="2">
            <a:spAutoFit/>
          </a:bodyPr>
          <a:lstStyle/>
          <a:p>
            <a:r>
              <a:rPr lang="en-US" sz="1400" b="1" dirty="0">
                <a:solidFill>
                  <a:srgbClr val="E46025"/>
                </a:solidFill>
                <a:latin typeface="Arial" panose="020B0604020202020204" pitchFamily="34" charset="0"/>
                <a:cs typeface="Arial" panose="020B0604020202020204" pitchFamily="34" charset="0"/>
              </a:rPr>
              <a:t>CONTACT US</a:t>
            </a:r>
            <a:r>
              <a:rPr lang="en-US" sz="1400" b="1" u="sng" dirty="0">
                <a:solidFill>
                  <a:schemeClr val="accent2">
                    <a:lumMod val="75000"/>
                  </a:schemeClr>
                </a:solidFill>
                <a:latin typeface="Arial" panose="020B0604020202020204" pitchFamily="34" charset="0"/>
                <a:cs typeface="Arial" panose="020B0604020202020204" pitchFamily="34" charset="0"/>
              </a:rPr>
              <a:t>   </a:t>
            </a:r>
            <a:br>
              <a:rPr lang="en-US" sz="1400" b="1" u="sng" dirty="0">
                <a:solidFill>
                  <a:schemeClr val="accent2">
                    <a:lumMod val="75000"/>
                  </a:schemeClr>
                </a:solidFill>
                <a:latin typeface="Arial" panose="020B0604020202020204" pitchFamily="34" charset="0"/>
                <a:cs typeface="Arial" panose="020B0604020202020204" pitchFamily="34" charset="0"/>
              </a:rPr>
            </a:br>
            <a:r>
              <a:rPr lang="en-US" sz="1400" b="1" u="sng" dirty="0">
                <a:solidFill>
                  <a:schemeClr val="accent2">
                    <a:lumMod val="75000"/>
                  </a:schemeClr>
                </a:solidFill>
                <a:latin typeface="Arial" panose="020B0604020202020204" pitchFamily="34" charset="0"/>
                <a:cs typeface="Arial" panose="020B0604020202020204" pitchFamily="34" charset="0"/>
              </a:rPr>
              <a:t>                                                                    </a:t>
            </a:r>
          </a:p>
          <a:p>
            <a:pPr>
              <a:lnSpc>
                <a:spcPct val="115000"/>
              </a:lnSpc>
              <a:spcAft>
                <a:spcPts val="1000"/>
              </a:spcAft>
            </a:pPr>
            <a:r>
              <a:rPr lang="en-SG" sz="13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Reggie Ola</a:t>
            </a:r>
            <a:br>
              <a:rPr lang="en-SG" sz="13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3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Senior Regional Project Manager</a:t>
            </a:r>
            <a:b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Tel: +65 6692 9031 Ext 813</a:t>
            </a:r>
            <a:b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Mobile: +63 9955458533</a:t>
            </a:r>
            <a:b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Email: </a:t>
            </a:r>
            <a: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3"/>
              </a:rPr>
              <a:t>reggieo@humanresourcesonline.net</a:t>
            </a:r>
            <a:endPar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1000"/>
              </a:spcAft>
            </a:pPr>
            <a:endParaRPr lang="en-SG" sz="13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SG" sz="13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p>
          <a:p>
            <a:pPr>
              <a:lnSpc>
                <a:spcPct val="115000"/>
              </a:lnSpc>
              <a:spcAft>
                <a:spcPts val="1000"/>
              </a:spcAft>
            </a:pPr>
            <a:endParaRPr lang="en-SG" sz="13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SG" sz="13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Cariza Ratin</a:t>
            </a:r>
            <a:br>
              <a:rPr lang="en-SG" sz="13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300" i="1">
                <a:solidFill>
                  <a:srgbClr val="000000"/>
                </a:solidFill>
                <a:effectLst/>
                <a:latin typeface="Arial" panose="020B0604020202020204" pitchFamily="34" charset="0"/>
                <a:ea typeface="Times New Roman" panose="02020603050405020304" pitchFamily="18" charset="0"/>
                <a:cs typeface="Arial" panose="020B0604020202020204" pitchFamily="34" charset="0"/>
              </a:rPr>
              <a:t>Senior Regional Project Manager</a:t>
            </a:r>
            <a:b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Tel: +65 6692 9031 Ext 815</a:t>
            </a:r>
            <a:b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Mobile: +63 9773992585</a:t>
            </a:r>
            <a:b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Email: </a:t>
            </a:r>
            <a:r>
              <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4"/>
              </a:rPr>
              <a:t>carizar@humanresourcesonline.net</a:t>
            </a:r>
            <a:endParaRPr lang="en-SG" sz="13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1000"/>
              </a:spcAft>
            </a:pPr>
            <a:endParaRPr lang="en-SG" sz="1300" dirty="0">
              <a:effectLst/>
              <a:latin typeface="Arial" panose="020B0604020202020204" pitchFamily="34" charset="0"/>
              <a:ea typeface="Calibri" panose="020F050202020403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248867" y="1370210"/>
            <a:ext cx="11795351"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provide an overview of what the nominee for the respective </a:t>
            </a:r>
            <a:r>
              <a:rPr lang="en-AU" sz="1000" dirty="0">
                <a:latin typeface="Arial" panose="020B0604020202020204" pitchFamily="34" charset="0"/>
                <a:ea typeface="Calibri" panose="020F0502020204030204" pitchFamily="34" charset="0"/>
                <a:cs typeface="Times New Roman" panose="02020603050405020304" pitchFamily="18" charset="0"/>
              </a:rPr>
              <a:t>individual</a:t>
            </a:r>
            <a:r>
              <a:rPr lang="en-AU" sz="1000" dirty="0">
                <a:effectLst/>
                <a:latin typeface="Arial" panose="020B0604020202020204" pitchFamily="34" charset="0"/>
                <a:ea typeface="Calibri" panose="020F0502020204030204" pitchFamily="34" charset="0"/>
                <a:cs typeface="Times New Roman" panose="02020603050405020304" pitchFamily="18" charset="0"/>
              </a:rPr>
              <a:t> category set out to do over the past 12 months.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is the background of your nominee? </a:t>
            </a:r>
            <a:r>
              <a:rPr lang="en-US" sz="1000" dirty="0">
                <a:effectLst/>
                <a:latin typeface="Arial" panose="020B0604020202020204" pitchFamily="34" charset="0"/>
                <a:ea typeface="Calibri" panose="020F0502020204030204" pitchFamily="34" charset="0"/>
                <a:cs typeface="Times New Roman" panose="02020603050405020304" pitchFamily="18" charset="0"/>
              </a:rPr>
              <a:t>His/her vision for HR in the organisation?</a:t>
            </a: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did your nominee set out to achieve 12 months ago?</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Detail attributes this individual possesses that benefit the business. </a:t>
            </a: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List your nominee’s innovative approach to people management, taking into account challenges to your industry sector and the business model in which you operate.</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would colleagues describe this individual? What are some good personal attributes?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changes implemented and/or challenged by the nominee? What is the expected business ROI from the changes incorporated?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39271"/>
            <a:ext cx="11823576" cy="493221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39272"/>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respective category worked towards achieving his/her objectives over the past 12 months. You can choose to highlight one particular programme and/or initiative or multiple projects.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initiatives/programmes led by this individual from his/her managerial leadership?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did your nominee decide on the particular strategy s/he followed?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business problem(s) is your nominee trying to address?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challenges did your nominee encounter and how did s/he solve them?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explain in greater detail a situation in which this individual stepped up.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has this individual gone above and beyond for his/her team?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is this nominee’s implementation different or unique?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did the individual get the buy-in from the respective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22860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31637"/>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48508"/>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(25%) </a:t>
            </a:r>
            <a:endParaRPr lang="en-AU"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respective category has achieved over the past 12 months.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HR metrics did your nominee achieve?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did your nominee contribute to your organisation’s commercial/business goals?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was the feedback from stakeholders (employees, line management, top management) post implementation?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list the primary and secondary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Evidence of success: How has the idea/strategy strengthened the organisation? Please use metrics, anecdotes and case studies.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Judges will consider feedback from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22400"/>
            <a:ext cx="11823576" cy="48789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1486</Words>
  <Application>Microsoft Office PowerPoint</Application>
  <PresentationFormat>Widescreen</PresentationFormat>
  <Paragraphs>358</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Helvetica CE 55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Sandi Lapida</cp:lastModifiedBy>
  <cp:revision>25</cp:revision>
  <dcterms:created xsi:type="dcterms:W3CDTF">2023-03-16T08:53:29Z</dcterms:created>
  <dcterms:modified xsi:type="dcterms:W3CDTF">2025-03-25T03:58:25Z</dcterms:modified>
</cp:coreProperties>
</file>